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15"/>
  </p:notesMasterIdLst>
  <p:sldIdLst>
    <p:sldId id="260" r:id="rId2"/>
    <p:sldId id="259" r:id="rId3"/>
    <p:sldId id="261" r:id="rId4"/>
    <p:sldId id="262" r:id="rId5"/>
    <p:sldId id="273" r:id="rId6"/>
    <p:sldId id="263" r:id="rId7"/>
    <p:sldId id="264" r:id="rId8"/>
    <p:sldId id="265" r:id="rId9"/>
    <p:sldId id="266" r:id="rId10"/>
    <p:sldId id="271" r:id="rId11"/>
    <p:sldId id="274" r:id="rId12"/>
    <p:sldId id="269" r:id="rId13"/>
    <p:sldId id="272" r:id="rId14"/>
  </p:sldIdLst>
  <p:sldSz cx="9144000" cy="6858000" type="screen4x3"/>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59"/>
            <p14:sldId id="261"/>
            <p14:sldId id="262"/>
            <p14:sldId id="273"/>
            <p14:sldId id="263"/>
            <p14:sldId id="264"/>
            <p14:sldId id="265"/>
            <p14:sldId id="266"/>
            <p14:sldId id="271"/>
            <p14:sldId id="274"/>
            <p14:sldId id="269"/>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5923" autoAdjust="0"/>
  </p:normalViewPr>
  <p:slideViewPr>
    <p:cSldViewPr snapToGrid="0" snapToObjects="1">
      <p:cViewPr>
        <p:scale>
          <a:sx n="70" d="100"/>
          <a:sy n="70" d="100"/>
        </p:scale>
        <p:origin x="0"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BB117F-705C-4093-81AC-462E2CABC4A8}" type="datetimeFigureOut">
              <a:rPr lang="en-CA" smtClean="0"/>
              <a:pPr/>
              <a:t>09/08/2013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E8E7BF-3FED-4086-81D8-BE030A41FED1}" type="slidenum">
              <a:rPr lang="en-CA" smtClean="0"/>
              <a:pPr/>
              <a:t>‹#›</a:t>
            </a:fld>
            <a:endParaRPr lang="en-CA"/>
          </a:p>
        </p:txBody>
      </p:sp>
    </p:spTree>
    <p:extLst>
      <p:ext uri="{BB962C8B-B14F-4D97-AF65-F5344CB8AC3E}">
        <p14:creationId xmlns:p14="http://schemas.microsoft.com/office/powerpoint/2010/main" val="1560970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lsanetwork.ning.com/video/what-is-learning-steven-katz"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Have a parking lot area set up for any questions from the week that they still have</a:t>
            </a:r>
          </a:p>
          <a:p>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Have participants review their goals on their own. Then have them share their goals and keep a running list of them at the front.</a:t>
            </a:r>
          </a:p>
          <a:p>
            <a:r>
              <a:rPr lang="en-US" sz="1200" kern="1200" dirty="0" smtClean="0">
                <a:solidFill>
                  <a:schemeClr val="tx1"/>
                </a:solidFill>
                <a:latin typeface="+mn-lt"/>
                <a:ea typeface="+mn-ea"/>
                <a:cs typeface="+mn-cs"/>
              </a:rPr>
              <a:t>Sort participants by goals and have them sit with people who have similar goals</a:t>
            </a:r>
          </a:p>
          <a:p>
            <a:r>
              <a:rPr lang="en-US" sz="1200" kern="1200" dirty="0" smtClean="0">
                <a:solidFill>
                  <a:schemeClr val="tx1"/>
                </a:solidFill>
                <a:latin typeface="+mn-lt"/>
                <a:ea typeface="+mn-ea"/>
                <a:cs typeface="+mn-cs"/>
              </a:rPr>
              <a:t>Introduce the zoom strip and show it works. Have them write a goal on the template (or some other format) and then write the why’s. They can do this with the people who had similar goals. Then have them work on the how’s.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Read</a:t>
            </a:r>
            <a:r>
              <a:rPr lang="en-CA" baseline="0" dirty="0" smtClean="0"/>
              <a:t> the following script, Click for each ‘Why?’ and each ‘How?’ as you read the appropriate cue.</a:t>
            </a:r>
          </a:p>
          <a:p>
            <a:r>
              <a:rPr lang="en-CA" dirty="0" smtClean="0"/>
              <a:t>My goal is that I want to refine my facilitator skills.</a:t>
            </a:r>
            <a:r>
              <a:rPr lang="en-CA" baseline="0" dirty="0" smtClean="0"/>
              <a:t>  If I have a goal there is a reason that that goal is important - the reason that I want to refine my facilitator skills is that it will allow me to build communities for professional learning and the reason that this is important is that I want to improve the use of research-affirmed practices in teaching and learning of mathematics … and … the </a:t>
            </a:r>
            <a:r>
              <a:rPr lang="en-CA" baseline="0" dirty="0" err="1" smtClean="0"/>
              <a:t>reasson</a:t>
            </a:r>
            <a:r>
              <a:rPr lang="en-CA" baseline="0" dirty="0" smtClean="0"/>
              <a:t> that is important is that I want to improve student achievement.</a:t>
            </a:r>
          </a:p>
          <a:p>
            <a:r>
              <a:rPr lang="en-CA" baseline="0" dirty="0" smtClean="0"/>
              <a:t>To have a goal that will be valuable, it is important that you can find three consecutive reasons why the goal is important.</a:t>
            </a:r>
          </a:p>
          <a:p>
            <a:r>
              <a:rPr lang="en-CA" baseline="0" dirty="0" smtClean="0"/>
              <a:t>Once you have the goal, you need to determine how you will achieve that goal.</a:t>
            </a:r>
          </a:p>
          <a:p>
            <a:r>
              <a:rPr lang="en-CA" baseline="0" dirty="0" smtClean="0"/>
              <a:t>The way that I am going to refine my facilitator skills is that I will practice strategic moves that help me navigate, be a window finder and challenge participant beliefs and the way that I will be able to practice strategic moves is that I will learn strategic moves that will allow me to navigate, be a window finder and challenge participant beliefs and that way that I will learn these moves is to attend Math CAMPPP 2013.</a:t>
            </a:r>
          </a:p>
          <a:p>
            <a:r>
              <a:rPr lang="en-CA" baseline="0" dirty="0" smtClean="0"/>
              <a:t>If you have created a zoom </a:t>
            </a:r>
            <a:r>
              <a:rPr lang="en-CA" baseline="0" smtClean="0"/>
              <a:t>strip that </a:t>
            </a:r>
            <a:endParaRPr lang="en-CA" dirty="0" smtClean="0"/>
          </a:p>
          <a:p>
            <a:endParaRPr lang="en-CA"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5</a:t>
            </a:fld>
            <a:endParaRPr lang="en-CA"/>
          </a:p>
        </p:txBody>
      </p:sp>
    </p:spTree>
    <p:extLst>
      <p:ext uri="{BB962C8B-B14F-4D97-AF65-F5344CB8AC3E}">
        <p14:creationId xmlns:p14="http://schemas.microsoft.com/office/powerpoint/2010/main" val="2839834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Show Steven Katz video  </a:t>
            </a:r>
            <a:r>
              <a:rPr lang="en-US" sz="1200" u="sng" kern="1200" dirty="0" smtClean="0">
                <a:solidFill>
                  <a:schemeClr val="tx1"/>
                </a:solidFill>
                <a:latin typeface="+mn-lt"/>
                <a:ea typeface="+mn-ea"/>
                <a:cs typeface="+mn-cs"/>
                <a:hlinkClick r:id="rId3"/>
              </a:rPr>
              <a:t>http://lsanetwork.ning.com/video/what-is-learning-steven-katz</a:t>
            </a:r>
            <a:r>
              <a:rPr lang="en-US" sz="1200" kern="1200" dirty="0" smtClean="0">
                <a:solidFill>
                  <a:schemeClr val="tx1"/>
                </a:solidFill>
                <a:latin typeface="+mn-lt"/>
                <a:ea typeface="+mn-ea"/>
                <a:cs typeface="+mn-cs"/>
              </a:rPr>
              <a:t>   and play up to the 3:12 marker</a:t>
            </a:r>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Discuss</a:t>
            </a:r>
            <a:r>
              <a:rPr lang="en-US" sz="1200" kern="1200" baseline="0" dirty="0" smtClean="0">
                <a:solidFill>
                  <a:schemeClr val="tx1"/>
                </a:solidFill>
                <a:latin typeface="+mn-lt"/>
                <a:ea typeface="+mn-ea"/>
                <a:cs typeface="+mn-cs"/>
              </a:rPr>
              <a:t> at table</a:t>
            </a:r>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Next steps: have them do a personal reflection about what their next steps are and the next steps of their board/school. Now have them reflect on what challenges they may have in trying to achieve those next steps. </a:t>
            </a:r>
          </a:p>
          <a:p>
            <a:r>
              <a:rPr lang="en-US" sz="1200" kern="1200" dirty="0" smtClean="0">
                <a:solidFill>
                  <a:schemeClr val="tx1"/>
                </a:solidFill>
                <a:latin typeface="+mn-lt"/>
                <a:ea typeface="+mn-ea"/>
                <a:cs typeface="+mn-cs"/>
              </a:rPr>
              <a:t>Have them share the next steps and challenges with each other in their groups.</a:t>
            </a:r>
          </a:p>
          <a:p>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Ask them what kinds of support they need from us to help realize their next steps; list them all. Do a </a:t>
            </a:r>
            <a:r>
              <a:rPr lang="en-US" sz="1200" kern="1200" dirty="0" err="1" smtClean="0">
                <a:solidFill>
                  <a:schemeClr val="tx1"/>
                </a:solidFill>
                <a:latin typeface="+mn-lt"/>
                <a:ea typeface="+mn-ea"/>
                <a:cs typeface="+mn-cs"/>
              </a:rPr>
              <a:t>dotmocracy</a:t>
            </a:r>
            <a:r>
              <a:rPr lang="en-US" sz="1200" kern="1200" dirty="0" smtClean="0">
                <a:solidFill>
                  <a:schemeClr val="tx1"/>
                </a:solidFill>
                <a:latin typeface="+mn-lt"/>
                <a:ea typeface="+mn-ea"/>
                <a:cs typeface="+mn-cs"/>
              </a:rPr>
              <a:t> with the suggestions so that we have a survey of sorts of what things participants need.  </a:t>
            </a:r>
          </a:p>
          <a:p>
            <a:endParaRPr lang="en-US" dirty="0"/>
          </a:p>
        </p:txBody>
      </p:sp>
      <p:sp>
        <p:nvSpPr>
          <p:cNvPr id="4" name="Slide Number Placeholder 3"/>
          <p:cNvSpPr>
            <a:spLocks noGrp="1"/>
          </p:cNvSpPr>
          <p:nvPr>
            <p:ph type="sldNum" sz="quarter" idx="10"/>
          </p:nvPr>
        </p:nvSpPr>
        <p:spPr/>
        <p:txBody>
          <a:bodyPr/>
          <a:lstStyle/>
          <a:p>
            <a:fld id="{310CB9EC-EC1B-440D-8ACC-11FDB11F7A9E}"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Read</a:t>
            </a:r>
            <a:r>
              <a:rPr lang="en-CA" baseline="0" dirty="0" smtClean="0"/>
              <a:t> the following script, Click for each ‘Why?’ and each ‘How?’ as you read the appropriate cue.</a:t>
            </a:r>
          </a:p>
          <a:p>
            <a:r>
              <a:rPr lang="en-CA" dirty="0" smtClean="0"/>
              <a:t>My goal is that I want to refine my facilitator skills.</a:t>
            </a:r>
            <a:r>
              <a:rPr lang="en-CA" baseline="0" dirty="0" smtClean="0"/>
              <a:t>  If I have a goal there is a reason that that goal is important - the reason that I want to refine my facilitator skills is that it will allow me to build communities for professional learning and the reason that this is important is that I want to improve the use of research-affirmed practices in teaching and learning of mathematics … and … the </a:t>
            </a:r>
            <a:r>
              <a:rPr lang="en-CA" baseline="0" dirty="0" err="1" smtClean="0"/>
              <a:t>reasson</a:t>
            </a:r>
            <a:r>
              <a:rPr lang="en-CA" baseline="0" dirty="0" smtClean="0"/>
              <a:t> that is important is that I want to improve student achievement.</a:t>
            </a:r>
          </a:p>
          <a:p>
            <a:r>
              <a:rPr lang="en-CA" baseline="0" dirty="0" smtClean="0"/>
              <a:t>To have a goal that will be valuable, it is important that you can find three consecutive reasons why the goal is important.</a:t>
            </a:r>
          </a:p>
          <a:p>
            <a:r>
              <a:rPr lang="en-CA" baseline="0" dirty="0" smtClean="0"/>
              <a:t>Once you have the goal, you need to determine how you will achieve that goal.</a:t>
            </a:r>
          </a:p>
          <a:p>
            <a:r>
              <a:rPr lang="en-CA" baseline="0" dirty="0" smtClean="0"/>
              <a:t>The way that I am going to refine my facilitator skills is that I will practice strategic moves that help me navigate, be a window finder and challenge participant beliefs and the way that I will be able to practice strategic moves is that I will learn strategic moves that will allow me to navigate, be a window finder and challenge participant beliefs and that way that I will learn these moves is to attend Math CAMPPP 2013.</a:t>
            </a:r>
          </a:p>
          <a:p>
            <a:r>
              <a:rPr lang="en-CA" baseline="0" dirty="0" smtClean="0"/>
              <a:t>If you have created a zoom strip that </a:t>
            </a:r>
            <a:endParaRPr lang="en-CA" dirty="0" smtClean="0"/>
          </a:p>
          <a:p>
            <a:endParaRPr lang="en-CA"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12</a:t>
            </a:fld>
            <a:endParaRPr lang="en-CA"/>
          </a:p>
        </p:txBody>
      </p:sp>
    </p:spTree>
    <p:extLst>
      <p:ext uri="{BB962C8B-B14F-4D97-AF65-F5344CB8AC3E}">
        <p14:creationId xmlns:p14="http://schemas.microsoft.com/office/powerpoint/2010/main" val="2839834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Read</a:t>
            </a:r>
            <a:r>
              <a:rPr lang="en-CA" baseline="0" dirty="0" smtClean="0"/>
              <a:t> the following script, Click for each ‘Why?’ and each ‘How?’ as you read the appropriate cue.</a:t>
            </a:r>
          </a:p>
          <a:p>
            <a:r>
              <a:rPr lang="en-CA" dirty="0" smtClean="0"/>
              <a:t>My goal is that I want to refine my facilitator skills.</a:t>
            </a:r>
            <a:r>
              <a:rPr lang="en-CA" baseline="0" dirty="0" smtClean="0"/>
              <a:t>  If I have a goal there is a reason that that goal is important - the reason that I want to refine my facilitator skills is that it will allow me to build communities for professional learning and the reason that this is important is that I want to improve the use of research-affirmed practices in teaching and learning of mathematics … and … the </a:t>
            </a:r>
            <a:r>
              <a:rPr lang="en-CA" baseline="0" dirty="0" err="1" smtClean="0"/>
              <a:t>reasson</a:t>
            </a:r>
            <a:r>
              <a:rPr lang="en-CA" baseline="0" dirty="0" smtClean="0"/>
              <a:t> that is important is that I want to improve student achievement.</a:t>
            </a:r>
          </a:p>
          <a:p>
            <a:r>
              <a:rPr lang="en-CA" baseline="0" dirty="0" smtClean="0"/>
              <a:t>To have a goal that will be valuable, it is important that you can find three consecutive reasons why the goal is important.</a:t>
            </a:r>
          </a:p>
          <a:p>
            <a:r>
              <a:rPr lang="en-CA" baseline="0" dirty="0" smtClean="0"/>
              <a:t>Once you have the goal, you need to determine how you will achieve that goal.</a:t>
            </a:r>
          </a:p>
          <a:p>
            <a:r>
              <a:rPr lang="en-CA" baseline="0" dirty="0" smtClean="0"/>
              <a:t>The way that I am going to refine my facilitator skills is that I will practice strategic moves that help me navigate, be a window finder and challenge participant beliefs and the way that I will be able to practice strategic moves is that I will learn strategic moves that will allow me to navigate, be a window finder and challenge participant beliefs and that way that I will learn these moves is to attend Math CAMPPP 2013.</a:t>
            </a:r>
          </a:p>
          <a:p>
            <a:r>
              <a:rPr lang="en-CA" baseline="0" dirty="0" smtClean="0"/>
              <a:t>If you have created a zoom </a:t>
            </a:r>
            <a:r>
              <a:rPr lang="en-CA" baseline="0" smtClean="0"/>
              <a:t>strip that </a:t>
            </a:r>
            <a:endParaRPr lang="en-CA" dirty="0" smtClean="0"/>
          </a:p>
          <a:p>
            <a:endParaRPr lang="en-CA" dirty="0"/>
          </a:p>
        </p:txBody>
      </p:sp>
      <p:sp>
        <p:nvSpPr>
          <p:cNvPr id="4" name="Slide Number Placeholder 3"/>
          <p:cNvSpPr>
            <a:spLocks noGrp="1"/>
          </p:cNvSpPr>
          <p:nvPr>
            <p:ph type="sldNum" sz="quarter" idx="10"/>
          </p:nvPr>
        </p:nvSpPr>
        <p:spPr/>
        <p:txBody>
          <a:bodyPr/>
          <a:lstStyle/>
          <a:p>
            <a:fld id="{7AE8E7BF-3FED-4086-81D8-BE030A41FED1}" type="slidenum">
              <a:rPr lang="en-CA" smtClean="0"/>
              <a:pPr/>
              <a:t>13</a:t>
            </a:fld>
            <a:endParaRPr lang="en-CA"/>
          </a:p>
        </p:txBody>
      </p:sp>
    </p:spTree>
    <p:extLst>
      <p:ext uri="{BB962C8B-B14F-4D97-AF65-F5344CB8AC3E}">
        <p14:creationId xmlns:p14="http://schemas.microsoft.com/office/powerpoint/2010/main" val="2839834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8/9/2013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8/9/2013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8/9/2013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8/9/2013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8/9/2013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8/9/2013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sc538-stevenkatz-from-lsa.blogspot.c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CSC538-Katz-LSA-What_is_Learning-2012-11-19-H264_Immix_Review.mo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Regional Breakout #5</a:t>
            </a:r>
            <a:endParaRPr lang="en-US" dirty="0"/>
          </a:p>
        </p:txBody>
      </p:sp>
      <p:sp>
        <p:nvSpPr>
          <p:cNvPr id="3" name="Subtitle 2"/>
          <p:cNvSpPr>
            <a:spLocks noGrp="1"/>
          </p:cNvSpPr>
          <p:nvPr>
            <p:ph type="subTitle" idx="1"/>
          </p:nvPr>
        </p:nvSpPr>
        <p:spPr/>
        <p:txBody>
          <a:bodyPr/>
          <a:lstStyle/>
          <a:p>
            <a:r>
              <a:rPr lang="en-US" dirty="0" smtClean="0"/>
              <a:t>… and beyond</a:t>
            </a:r>
          </a:p>
          <a:p>
            <a:endParaRPr lang="en-US" dirty="0" smtClean="0"/>
          </a:p>
          <a:p>
            <a:r>
              <a:rPr lang="en-US" dirty="0" smtClean="0"/>
              <a:t>Friday Morning</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CA" smtClean="0"/>
              <a:t>On your way out….</a:t>
            </a:r>
          </a:p>
        </p:txBody>
      </p:sp>
      <p:sp>
        <p:nvSpPr>
          <p:cNvPr id="16387" name="Text Placeholder 2"/>
          <p:cNvSpPr>
            <a:spLocks noGrp="1"/>
          </p:cNvSpPr>
          <p:nvPr>
            <p:ph idx="1"/>
          </p:nvPr>
        </p:nvSpPr>
        <p:spPr/>
        <p:txBody>
          <a:bodyPr/>
          <a:lstStyle/>
          <a:p>
            <a:r>
              <a:rPr lang="en-CA" dirty="0" smtClean="0"/>
              <a:t>Pick up your box lunch</a:t>
            </a:r>
          </a:p>
          <a:p>
            <a:r>
              <a:rPr lang="en-CA" dirty="0" smtClean="0"/>
              <a:t>Drop off your nametag</a:t>
            </a:r>
          </a:p>
        </p:txBody>
      </p:sp>
      <p:sp>
        <p:nvSpPr>
          <p:cNvPr id="16388" name="Slide Number Placeholder 5"/>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eaLnBrk="1" hangingPunct="1"/>
            <a:fld id="{F5CE9C2D-E0E4-4E23-8C8B-2B4FCD4AF634}" type="slidenum">
              <a:rPr lang="en-US" sz="1400" smtClean="0">
                <a:solidFill>
                  <a:schemeClr val="tx1"/>
                </a:solidFill>
                <a:cs typeface="Arial" charset="0"/>
              </a:rPr>
              <a:pPr eaLnBrk="1" hangingPunct="1"/>
              <a:t>10</a:t>
            </a:fld>
            <a:endParaRPr lang="en-US" sz="1400" smtClean="0">
              <a:solidFill>
                <a:schemeClr val="tx1"/>
              </a:solidFill>
              <a:cs typeface="Arial" charset="0"/>
            </a:endParaRPr>
          </a:p>
        </p:txBody>
      </p:sp>
      <p:sp>
        <p:nvSpPr>
          <p:cNvPr id="6" name="Rectangle 2"/>
          <p:cNvSpPr>
            <a:spLocks noChangeArrowheads="1"/>
          </p:cNvSpPr>
          <p:nvPr/>
        </p:nvSpPr>
        <p:spPr bwMode="auto">
          <a:xfrm>
            <a:off x="215900" y="4323413"/>
            <a:ext cx="86868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39688" indent="-39688" algn="ctr" eaLnBrk="0" hangingPunct="0"/>
            <a:r>
              <a:rPr lang="en-US" sz="6400" dirty="0">
                <a:solidFill>
                  <a:srgbClr val="2B5CA9"/>
                </a:solidFill>
              </a:rPr>
              <a:t>Thank You!</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0825" y="604838"/>
            <a:ext cx="6048375" cy="378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65528" y="4263872"/>
            <a:ext cx="6653284" cy="584775"/>
          </a:xfrm>
          <a:prstGeom prst="rect">
            <a:avLst/>
          </a:prstGeom>
        </p:spPr>
        <p:txBody>
          <a:bodyPr wrap="square">
            <a:spAutoFit/>
          </a:bodyPr>
          <a:lstStyle/>
          <a:p>
            <a:pPr algn="r"/>
            <a:r>
              <a:rPr lang="en-CA" sz="1600" dirty="0"/>
              <a:t>Marianne </a:t>
            </a:r>
            <a:r>
              <a:rPr lang="en-CA" sz="1600" dirty="0" smtClean="0"/>
              <a:t>Williamson</a:t>
            </a:r>
          </a:p>
          <a:p>
            <a:pPr algn="r"/>
            <a:r>
              <a:rPr lang="en-CA" sz="1600" i="1" dirty="0" smtClean="0"/>
              <a:t>A </a:t>
            </a:r>
            <a:r>
              <a:rPr lang="en-CA" sz="1600" i="1" dirty="0"/>
              <a:t>Return To Love: Reflections on the Principles of A Course in Miracles</a:t>
            </a:r>
            <a:endParaRPr lang="en-CA" sz="1600" dirty="0"/>
          </a:p>
        </p:txBody>
      </p:sp>
    </p:spTree>
    <p:extLst>
      <p:ext uri="{BB962C8B-B14F-4D97-AF65-F5344CB8AC3E}">
        <p14:creationId xmlns:p14="http://schemas.microsoft.com/office/powerpoint/2010/main" val="681750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Zoom Strip</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3795182"/>
              </p:ext>
            </p:extLst>
          </p:nvPr>
        </p:nvGraphicFramePr>
        <p:xfrm>
          <a:off x="941695" y="1214651"/>
          <a:ext cx="6892119" cy="3838217"/>
        </p:xfrm>
        <a:graphic>
          <a:graphicData uri="http://schemas.openxmlformats.org/drawingml/2006/table">
            <a:tbl>
              <a:tblPr firstRow="1" bandRow="1">
                <a:tableStyleId>{5940675A-B579-460E-94D1-54222C63F5DA}</a:tableStyleId>
              </a:tblPr>
              <a:tblGrid>
                <a:gridCol w="6892119"/>
              </a:tblGrid>
              <a:tr h="450376">
                <a:tc>
                  <a:txBody>
                    <a:bodyPr/>
                    <a:lstStyle/>
                    <a:p>
                      <a:pPr algn="ctr"/>
                      <a:r>
                        <a:rPr lang="en-CA" dirty="0" smtClean="0"/>
                        <a:t>to improve student achievement</a:t>
                      </a:r>
                      <a:endParaRPr lang="en-CA" dirty="0"/>
                    </a:p>
                  </a:txBody>
                  <a:tcPr>
                    <a:solidFill>
                      <a:schemeClr val="accent4">
                        <a:lumMod val="40000"/>
                        <a:lumOff val="60000"/>
                      </a:schemeClr>
                    </a:solidFill>
                  </a:tcPr>
                </a:tc>
              </a:tr>
              <a:tr h="595768">
                <a:tc>
                  <a:txBody>
                    <a:bodyPr/>
                    <a:lstStyle/>
                    <a:p>
                      <a:pPr algn="ctr"/>
                      <a:r>
                        <a:rPr lang="en-CA" dirty="0" smtClean="0"/>
                        <a:t>to</a:t>
                      </a:r>
                      <a:r>
                        <a:rPr lang="en-CA" baseline="0" dirty="0" smtClean="0"/>
                        <a:t> improve the use of research-affirmed practices in teaching and learning of mathematics</a:t>
                      </a:r>
                      <a:endParaRPr lang="en-CA" dirty="0"/>
                    </a:p>
                  </a:txBody>
                  <a:tcPr>
                    <a:solidFill>
                      <a:schemeClr val="accent4">
                        <a:lumMod val="40000"/>
                        <a:lumOff val="60000"/>
                      </a:schemeClr>
                    </a:solidFill>
                  </a:tcPr>
                </a:tc>
              </a:tr>
              <a:tr h="468757">
                <a:tc>
                  <a:txBody>
                    <a:bodyPr/>
                    <a:lstStyle/>
                    <a:p>
                      <a:pPr algn="ctr"/>
                      <a:r>
                        <a:rPr lang="en-CA" dirty="0" smtClean="0"/>
                        <a:t>to allow me to build communities</a:t>
                      </a:r>
                      <a:r>
                        <a:rPr lang="en-CA" baseline="0" dirty="0" smtClean="0"/>
                        <a:t> of professional learning</a:t>
                      </a:r>
                      <a:endParaRPr lang="en-CA" dirty="0"/>
                    </a:p>
                  </a:txBody>
                  <a:tcPr>
                    <a:solidFill>
                      <a:schemeClr val="accent4">
                        <a:lumMod val="40000"/>
                        <a:lumOff val="60000"/>
                      </a:schemeClr>
                    </a:solidFill>
                  </a:tcPr>
                </a:tc>
              </a:tr>
              <a:tr h="468757">
                <a:tc>
                  <a:txBody>
                    <a:bodyPr/>
                    <a:lstStyle/>
                    <a:p>
                      <a:pPr algn="ctr"/>
                      <a:r>
                        <a:rPr lang="en-CA" i="1" dirty="0" smtClean="0"/>
                        <a:t>To refine</a:t>
                      </a:r>
                      <a:r>
                        <a:rPr lang="en-CA" i="1" baseline="0" dirty="0" smtClean="0"/>
                        <a:t> my facilitator skills</a:t>
                      </a:r>
                      <a:endParaRPr lang="en-CA" i="1" dirty="0"/>
                    </a:p>
                  </a:txBody>
                  <a:tcPr>
                    <a:solidFill>
                      <a:schemeClr val="accent3">
                        <a:lumMod val="40000"/>
                        <a:lumOff val="60000"/>
                      </a:schemeClr>
                    </a:solidFill>
                  </a:tcPr>
                </a:tc>
              </a:tr>
              <a:tr h="65162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i="0" dirty="0" smtClean="0"/>
                        <a:t>to practice strategic</a:t>
                      </a:r>
                      <a:r>
                        <a:rPr lang="en-CA" i="0" baseline="0" dirty="0" smtClean="0"/>
                        <a:t> moves that help me navigate, be a window finder and challenge participant beliefs</a:t>
                      </a:r>
                      <a:endParaRPr lang="en-CA" i="0" dirty="0" smtClean="0"/>
                    </a:p>
                  </a:txBody>
                  <a:tcPr>
                    <a:solidFill>
                      <a:schemeClr val="accent5">
                        <a:lumMod val="40000"/>
                        <a:lumOff val="60000"/>
                      </a:schemeClr>
                    </a:solidFill>
                  </a:tcPr>
                </a:tc>
              </a:tr>
              <a:tr h="689868">
                <a:tc>
                  <a:txBody>
                    <a:bodyPr/>
                    <a:lstStyle/>
                    <a:p>
                      <a:pPr algn="ctr"/>
                      <a:r>
                        <a:rPr lang="en-CA" dirty="0" smtClean="0"/>
                        <a:t>to learn strategic</a:t>
                      </a:r>
                      <a:r>
                        <a:rPr lang="en-CA" baseline="0" dirty="0" smtClean="0"/>
                        <a:t> moves that help me navigate, be a window finder and challenge participant beliefs</a:t>
                      </a:r>
                      <a:r>
                        <a:rPr lang="en-CA" dirty="0" smtClean="0"/>
                        <a:t>?</a:t>
                      </a:r>
                      <a:endParaRPr lang="en-CA" dirty="0"/>
                    </a:p>
                  </a:txBody>
                  <a:tcPr>
                    <a:solidFill>
                      <a:schemeClr val="accent5">
                        <a:lumMod val="40000"/>
                        <a:lumOff val="60000"/>
                      </a:schemeClr>
                    </a:solidFill>
                  </a:tcPr>
                </a:tc>
              </a:tr>
              <a:tr h="468757">
                <a:tc>
                  <a:txBody>
                    <a:bodyPr/>
                    <a:lstStyle/>
                    <a:p>
                      <a:pPr algn="ctr"/>
                      <a:r>
                        <a:rPr lang="en-CA" dirty="0" smtClean="0"/>
                        <a:t>attend</a:t>
                      </a:r>
                      <a:r>
                        <a:rPr lang="en-CA" baseline="0" dirty="0" smtClean="0"/>
                        <a:t> and participate in Math CAMPPP 2013 </a:t>
                      </a:r>
                      <a:endParaRPr lang="en-CA" dirty="0"/>
                    </a:p>
                  </a:txBody>
                  <a:tcPr>
                    <a:solidFill>
                      <a:schemeClr val="accent5">
                        <a:lumMod val="40000"/>
                        <a:lumOff val="60000"/>
                      </a:schemeClr>
                    </a:solidFill>
                  </a:tcPr>
                </a:tc>
              </a:tr>
            </a:tbl>
          </a:graphicData>
        </a:graphic>
      </p:graphicFrame>
      <p:sp>
        <p:nvSpPr>
          <p:cNvPr id="3" name="Rectangle 2"/>
          <p:cNvSpPr/>
          <p:nvPr/>
        </p:nvSpPr>
        <p:spPr>
          <a:xfrm>
            <a:off x="941695" y="1214651"/>
            <a:ext cx="6892119" cy="42308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5" name="Rectangle 4"/>
          <p:cNvSpPr/>
          <p:nvPr/>
        </p:nvSpPr>
        <p:spPr>
          <a:xfrm>
            <a:off x="941695" y="1637731"/>
            <a:ext cx="6892119" cy="65509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6" name="Rectangle 5"/>
          <p:cNvSpPr/>
          <p:nvPr/>
        </p:nvSpPr>
        <p:spPr>
          <a:xfrm>
            <a:off x="941695" y="2292824"/>
            <a:ext cx="6892119" cy="45037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7" name="Rectangle 6"/>
          <p:cNvSpPr/>
          <p:nvPr/>
        </p:nvSpPr>
        <p:spPr>
          <a:xfrm>
            <a:off x="941695" y="3248167"/>
            <a:ext cx="6892119" cy="6414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8" name="Rectangle 7"/>
          <p:cNvSpPr/>
          <p:nvPr/>
        </p:nvSpPr>
        <p:spPr>
          <a:xfrm>
            <a:off x="941695" y="3889612"/>
            <a:ext cx="6892119" cy="6960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9" name="Rectangle 8"/>
          <p:cNvSpPr/>
          <p:nvPr/>
        </p:nvSpPr>
        <p:spPr>
          <a:xfrm>
            <a:off x="941695" y="4585648"/>
            <a:ext cx="6892119" cy="4672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Tree>
    <p:extLst>
      <p:ext uri="{BB962C8B-B14F-4D97-AF65-F5344CB8AC3E}">
        <p14:creationId xmlns:p14="http://schemas.microsoft.com/office/powerpoint/2010/main" val="348567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Zoom Strip</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93025542"/>
              </p:ext>
            </p:extLst>
          </p:nvPr>
        </p:nvGraphicFramePr>
        <p:xfrm>
          <a:off x="941695" y="1214651"/>
          <a:ext cx="6892119" cy="3793905"/>
        </p:xfrm>
        <a:graphic>
          <a:graphicData uri="http://schemas.openxmlformats.org/drawingml/2006/table">
            <a:tbl>
              <a:tblPr firstRow="1" bandRow="1">
                <a:tableStyleId>{5940675A-B579-460E-94D1-54222C63F5DA}</a:tableStyleId>
              </a:tblPr>
              <a:tblGrid>
                <a:gridCol w="6892119"/>
              </a:tblGrid>
              <a:tr h="450376">
                <a:tc>
                  <a:txBody>
                    <a:bodyPr/>
                    <a:lstStyle/>
                    <a:p>
                      <a:pPr algn="ctr"/>
                      <a:r>
                        <a:rPr lang="en-CA" dirty="0" smtClean="0"/>
                        <a:t>To improve</a:t>
                      </a:r>
                      <a:r>
                        <a:rPr lang="en-CA" baseline="0" dirty="0" smtClean="0"/>
                        <a:t> teacher efficacy</a:t>
                      </a:r>
                      <a:endParaRPr lang="en-CA" dirty="0"/>
                    </a:p>
                  </a:txBody>
                  <a:tcPr>
                    <a:solidFill>
                      <a:schemeClr val="accent4">
                        <a:lumMod val="40000"/>
                        <a:lumOff val="60000"/>
                      </a:schemeClr>
                    </a:solidFill>
                  </a:tcPr>
                </a:tc>
              </a:tr>
              <a:tr h="595768">
                <a:tc>
                  <a:txBody>
                    <a:bodyPr/>
                    <a:lstStyle/>
                    <a:p>
                      <a:pPr algn="ctr"/>
                      <a:r>
                        <a:rPr lang="en-CA" dirty="0" smtClean="0"/>
                        <a:t>To enhance</a:t>
                      </a:r>
                      <a:r>
                        <a:rPr lang="en-CA" baseline="0" dirty="0" smtClean="0"/>
                        <a:t> participants experience</a:t>
                      </a:r>
                      <a:endParaRPr lang="en-CA" dirty="0"/>
                    </a:p>
                  </a:txBody>
                  <a:tcPr>
                    <a:solidFill>
                      <a:schemeClr val="accent4">
                        <a:lumMod val="40000"/>
                        <a:lumOff val="60000"/>
                      </a:schemeClr>
                    </a:solidFill>
                  </a:tcPr>
                </a:tc>
              </a:tr>
              <a:tr h="468757">
                <a:tc>
                  <a:txBody>
                    <a:bodyPr/>
                    <a:lstStyle/>
                    <a:p>
                      <a:pPr algn="ctr"/>
                      <a:r>
                        <a:rPr lang="en-CA" dirty="0" smtClean="0"/>
                        <a:t>To make decisions about when to use facilitator moves</a:t>
                      </a:r>
                      <a:endParaRPr lang="en-CA" dirty="0"/>
                    </a:p>
                  </a:txBody>
                  <a:tcPr>
                    <a:solidFill>
                      <a:schemeClr val="accent4">
                        <a:lumMod val="40000"/>
                        <a:lumOff val="60000"/>
                      </a:schemeClr>
                    </a:solidFill>
                  </a:tcPr>
                </a:tc>
              </a:tr>
              <a:tr h="468757">
                <a:tc>
                  <a:txBody>
                    <a:bodyPr/>
                    <a:lstStyle/>
                    <a:p>
                      <a:pPr algn="ctr"/>
                      <a:r>
                        <a:rPr lang="en-CA" i="1" dirty="0" smtClean="0"/>
                        <a:t>To consciously use facilitator moves</a:t>
                      </a:r>
                      <a:endParaRPr lang="en-CA" i="1" dirty="0"/>
                    </a:p>
                  </a:txBody>
                  <a:tcPr>
                    <a:solidFill>
                      <a:schemeClr val="accent3">
                        <a:lumMod val="40000"/>
                        <a:lumOff val="60000"/>
                      </a:schemeClr>
                    </a:solidFill>
                  </a:tcPr>
                </a:tc>
              </a:tr>
              <a:tr h="65162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i="0" dirty="0" smtClean="0"/>
                        <a:t>Gain a deeper understanding of</a:t>
                      </a:r>
                      <a:r>
                        <a:rPr lang="en-CA" i="0" baseline="0" dirty="0" smtClean="0"/>
                        <a:t> my facilitation moves</a:t>
                      </a:r>
                      <a:endParaRPr lang="en-CA" i="0" dirty="0" smtClean="0"/>
                    </a:p>
                  </a:txBody>
                  <a:tcPr>
                    <a:solidFill>
                      <a:schemeClr val="accent5">
                        <a:lumMod val="40000"/>
                        <a:lumOff val="60000"/>
                      </a:schemeClr>
                    </a:solidFill>
                  </a:tcPr>
                </a:tc>
              </a:tr>
              <a:tr h="689868">
                <a:tc>
                  <a:txBody>
                    <a:bodyPr/>
                    <a:lstStyle/>
                    <a:p>
                      <a:pPr algn="ctr"/>
                      <a:r>
                        <a:rPr lang="en-CA" dirty="0" smtClean="0"/>
                        <a:t>Code the facilitated sessions</a:t>
                      </a:r>
                      <a:endParaRPr lang="en-CA" dirty="0"/>
                    </a:p>
                  </a:txBody>
                  <a:tcPr>
                    <a:solidFill>
                      <a:schemeClr val="accent5">
                        <a:lumMod val="40000"/>
                        <a:lumOff val="60000"/>
                      </a:schemeClr>
                    </a:solidFill>
                  </a:tcPr>
                </a:tc>
              </a:tr>
              <a:tr h="468757">
                <a:tc>
                  <a:txBody>
                    <a:bodyPr/>
                    <a:lstStyle/>
                    <a:p>
                      <a:pPr algn="ctr"/>
                      <a:r>
                        <a:rPr lang="en-CA" dirty="0" smtClean="0"/>
                        <a:t>Video  my facilitated sessions</a:t>
                      </a:r>
                      <a:endParaRPr lang="en-CA" dirty="0"/>
                    </a:p>
                  </a:txBody>
                  <a:tcPr>
                    <a:solidFill>
                      <a:schemeClr val="accent5">
                        <a:lumMod val="40000"/>
                        <a:lumOff val="60000"/>
                      </a:schemeClr>
                    </a:solidFill>
                  </a:tcPr>
                </a:tc>
              </a:tr>
            </a:tbl>
          </a:graphicData>
        </a:graphic>
      </p:graphicFrame>
      <p:sp>
        <p:nvSpPr>
          <p:cNvPr id="3" name="Rectangle 2"/>
          <p:cNvSpPr/>
          <p:nvPr/>
        </p:nvSpPr>
        <p:spPr>
          <a:xfrm>
            <a:off x="941693" y="1187356"/>
            <a:ext cx="6892119" cy="42308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5" name="Rectangle 4"/>
          <p:cNvSpPr/>
          <p:nvPr/>
        </p:nvSpPr>
        <p:spPr>
          <a:xfrm>
            <a:off x="941695" y="1610436"/>
            <a:ext cx="6892119" cy="65509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6" name="Rectangle 5"/>
          <p:cNvSpPr/>
          <p:nvPr/>
        </p:nvSpPr>
        <p:spPr>
          <a:xfrm>
            <a:off x="941695" y="2265529"/>
            <a:ext cx="6892119" cy="45037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7" name="Rectangle 6"/>
          <p:cNvSpPr/>
          <p:nvPr/>
        </p:nvSpPr>
        <p:spPr>
          <a:xfrm>
            <a:off x="941695" y="3875964"/>
            <a:ext cx="6892119" cy="6414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8" name="Rectangle 7"/>
          <p:cNvSpPr/>
          <p:nvPr/>
        </p:nvSpPr>
        <p:spPr>
          <a:xfrm>
            <a:off x="941695" y="3179928"/>
            <a:ext cx="6892119" cy="6960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9" name="Rectangle 8"/>
          <p:cNvSpPr/>
          <p:nvPr/>
        </p:nvSpPr>
        <p:spPr>
          <a:xfrm>
            <a:off x="941692" y="4541336"/>
            <a:ext cx="6892119" cy="4672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Tree>
    <p:extLst>
      <p:ext uri="{BB962C8B-B14F-4D97-AF65-F5344CB8AC3E}">
        <p14:creationId xmlns:p14="http://schemas.microsoft.com/office/powerpoint/2010/main" val="268336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Goals</a:t>
            </a:r>
            <a:endParaRPr lang="en-CA" dirty="0"/>
          </a:p>
        </p:txBody>
      </p:sp>
      <p:sp>
        <p:nvSpPr>
          <p:cNvPr id="3" name="Content Placeholder 2"/>
          <p:cNvSpPr>
            <a:spLocks noGrp="1"/>
          </p:cNvSpPr>
          <p:nvPr>
            <p:ph idx="1"/>
          </p:nvPr>
        </p:nvSpPr>
        <p:spPr>
          <a:xfrm>
            <a:off x="457200" y="1371600"/>
            <a:ext cx="8229600" cy="4525963"/>
          </a:xfrm>
        </p:spPr>
        <p:txBody>
          <a:bodyPr/>
          <a:lstStyle/>
          <a:p>
            <a:pPr marL="0" indent="0">
              <a:buNone/>
            </a:pPr>
            <a:r>
              <a:rPr lang="en-US" u="sng" dirty="0"/>
              <a:t>Rational Goal</a:t>
            </a:r>
            <a:r>
              <a:rPr lang="en-US" dirty="0"/>
              <a:t>:  </a:t>
            </a:r>
            <a:endParaRPr lang="en-US" dirty="0" smtClean="0"/>
          </a:p>
          <a:p>
            <a:pPr marL="0" indent="0">
              <a:buNone/>
            </a:pPr>
            <a:r>
              <a:rPr lang="en-US" dirty="0" smtClean="0"/>
              <a:t>Participants </a:t>
            </a:r>
            <a:r>
              <a:rPr lang="en-US" dirty="0"/>
              <a:t>will review goals and identify next steps for themselves as well as for their board.</a:t>
            </a:r>
            <a:endParaRPr lang="en-CA" dirty="0"/>
          </a:p>
          <a:p>
            <a:pPr marL="0" indent="0">
              <a:buNone/>
            </a:pPr>
            <a:r>
              <a:rPr lang="en-US" dirty="0"/>
              <a:t> </a:t>
            </a:r>
            <a:endParaRPr lang="en-CA" dirty="0"/>
          </a:p>
          <a:p>
            <a:pPr marL="0" indent="0">
              <a:buNone/>
            </a:pPr>
            <a:r>
              <a:rPr lang="en-US" u="sng" dirty="0"/>
              <a:t>Experiential Goal</a:t>
            </a:r>
            <a:r>
              <a:rPr lang="en-US" dirty="0"/>
              <a:t>: </a:t>
            </a:r>
            <a:endParaRPr lang="en-US" dirty="0" smtClean="0"/>
          </a:p>
          <a:p>
            <a:pPr marL="0" indent="0">
              <a:buNone/>
            </a:pPr>
            <a:r>
              <a:rPr lang="en-US" dirty="0" smtClean="0"/>
              <a:t>Participants </a:t>
            </a:r>
            <a:r>
              <a:rPr lang="en-US" dirty="0"/>
              <a:t>will have increased efficacy regarding their own skills and an increased sense of direction as they move into September. </a:t>
            </a:r>
            <a:endParaRPr lang="en-CA" dirty="0"/>
          </a:p>
        </p:txBody>
      </p:sp>
    </p:spTree>
    <p:extLst>
      <p:ext uri="{BB962C8B-B14F-4D97-AF65-F5344CB8AC3E}">
        <p14:creationId xmlns:p14="http://schemas.microsoft.com/office/powerpoint/2010/main" val="1731725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dirty="0" smtClean="0"/>
              <a:t>                        </a:t>
            </a:r>
            <a:r>
              <a:rPr lang="en-US" sz="6600" dirty="0" smtClean="0"/>
              <a:t>Parking Lot</a:t>
            </a:r>
          </a:p>
          <a:p>
            <a:pPr>
              <a:buNone/>
            </a:pPr>
            <a:endParaRPr lang="en-US" dirty="0"/>
          </a:p>
          <a:p>
            <a:pPr>
              <a:buNone/>
            </a:pPr>
            <a:endParaRPr lang="en-US" dirty="0"/>
          </a:p>
        </p:txBody>
      </p:sp>
      <p:pic>
        <p:nvPicPr>
          <p:cNvPr id="1026" name="Picture 2" descr="C:\Documents and Settings\robidouxd\Local Settings\Temporary Internet Files\Content.IE5\TBWQ90NY\MC900056919[1].wmf"/>
          <p:cNvPicPr>
            <a:picLocks noChangeAspect="1" noChangeArrowheads="1"/>
          </p:cNvPicPr>
          <p:nvPr/>
        </p:nvPicPr>
        <p:blipFill>
          <a:blip r:embed="rId3" cstate="print"/>
          <a:srcRect/>
          <a:stretch>
            <a:fillRect/>
          </a:stretch>
        </p:blipFill>
        <p:spPr bwMode="auto">
          <a:xfrm>
            <a:off x="1219200" y="1447800"/>
            <a:ext cx="6516684" cy="494132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Reviewing Goals</a:t>
            </a:r>
            <a:endParaRPr lang="en-US" dirty="0"/>
          </a:p>
        </p:txBody>
      </p:sp>
      <p:sp>
        <p:nvSpPr>
          <p:cNvPr id="3" name="Content Placeholder 2"/>
          <p:cNvSpPr>
            <a:spLocks noGrp="1"/>
          </p:cNvSpPr>
          <p:nvPr>
            <p:ph idx="1"/>
          </p:nvPr>
        </p:nvSpPr>
        <p:spPr/>
        <p:txBody>
          <a:bodyPr/>
          <a:lstStyle/>
          <a:p>
            <a:pPr>
              <a:buNone/>
            </a:pPr>
            <a:r>
              <a:rPr lang="en-US" dirty="0" smtClean="0"/>
              <a:t>What is </a:t>
            </a:r>
            <a:r>
              <a:rPr lang="en-US" smtClean="0"/>
              <a:t>your goal for next year?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Zoom Strip</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7916567"/>
              </p:ext>
            </p:extLst>
          </p:nvPr>
        </p:nvGraphicFramePr>
        <p:xfrm>
          <a:off x="941695" y="1214651"/>
          <a:ext cx="6892119" cy="3793905"/>
        </p:xfrm>
        <a:graphic>
          <a:graphicData uri="http://schemas.openxmlformats.org/drawingml/2006/table">
            <a:tbl>
              <a:tblPr firstRow="1" bandRow="1">
                <a:tableStyleId>{5940675A-B579-460E-94D1-54222C63F5DA}</a:tableStyleId>
              </a:tblPr>
              <a:tblGrid>
                <a:gridCol w="6892119"/>
              </a:tblGrid>
              <a:tr h="450376">
                <a:tc>
                  <a:txBody>
                    <a:bodyPr/>
                    <a:lstStyle/>
                    <a:p>
                      <a:pPr algn="ctr"/>
                      <a:r>
                        <a:rPr lang="en-CA" dirty="0" smtClean="0"/>
                        <a:t>to improve student learning</a:t>
                      </a:r>
                      <a:endParaRPr lang="en-CA" dirty="0"/>
                    </a:p>
                  </a:txBody>
                  <a:tcPr>
                    <a:solidFill>
                      <a:schemeClr val="accent4">
                        <a:lumMod val="40000"/>
                        <a:lumOff val="60000"/>
                      </a:schemeClr>
                    </a:solidFill>
                  </a:tcPr>
                </a:tc>
              </a:tr>
              <a:tr h="595768">
                <a:tc>
                  <a:txBody>
                    <a:bodyPr/>
                    <a:lstStyle/>
                    <a:p>
                      <a:pPr algn="ctr"/>
                      <a:r>
                        <a:rPr lang="en-CA" dirty="0" smtClean="0"/>
                        <a:t>Improve instructional</a:t>
                      </a:r>
                      <a:r>
                        <a:rPr lang="en-CA" baseline="0" dirty="0" smtClean="0"/>
                        <a:t> practice</a:t>
                      </a:r>
                      <a:endParaRPr lang="en-CA" dirty="0"/>
                    </a:p>
                  </a:txBody>
                  <a:tcPr>
                    <a:solidFill>
                      <a:schemeClr val="accent4">
                        <a:lumMod val="40000"/>
                        <a:lumOff val="60000"/>
                      </a:schemeClr>
                    </a:solidFill>
                  </a:tcPr>
                </a:tc>
              </a:tr>
              <a:tr h="468757">
                <a:tc>
                  <a:txBody>
                    <a:bodyPr/>
                    <a:lstStyle/>
                    <a:p>
                      <a:pPr algn="ctr"/>
                      <a:r>
                        <a:rPr lang="en-CA" dirty="0" smtClean="0"/>
                        <a:t>Stop them from disrupting</a:t>
                      </a:r>
                      <a:r>
                        <a:rPr lang="en-CA" baseline="0" dirty="0" smtClean="0"/>
                        <a:t> our wrecking our awesome session</a:t>
                      </a:r>
                      <a:endParaRPr lang="en-CA" dirty="0"/>
                    </a:p>
                  </a:txBody>
                  <a:tcPr>
                    <a:solidFill>
                      <a:schemeClr val="accent4">
                        <a:lumMod val="40000"/>
                        <a:lumOff val="60000"/>
                      </a:schemeClr>
                    </a:solidFill>
                  </a:tcPr>
                </a:tc>
              </a:tr>
              <a:tr h="468757">
                <a:tc>
                  <a:txBody>
                    <a:bodyPr/>
                    <a:lstStyle/>
                    <a:p>
                      <a:pPr algn="ctr"/>
                      <a:r>
                        <a:rPr lang="en-CA" i="1" dirty="0" smtClean="0"/>
                        <a:t>To have a greater positive effect</a:t>
                      </a:r>
                      <a:r>
                        <a:rPr lang="en-CA" i="1" baseline="0" dirty="0" smtClean="0"/>
                        <a:t> on hesitant participants</a:t>
                      </a:r>
                      <a:endParaRPr lang="en-CA" i="1" dirty="0"/>
                    </a:p>
                  </a:txBody>
                  <a:tcPr>
                    <a:solidFill>
                      <a:schemeClr val="accent3">
                        <a:lumMod val="40000"/>
                        <a:lumOff val="60000"/>
                      </a:schemeClr>
                    </a:solidFill>
                  </a:tcPr>
                </a:tc>
              </a:tr>
              <a:tr h="65162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baseline="0" dirty="0" smtClean="0"/>
                        <a:t> disrupt hesitant participant’s mind set</a:t>
                      </a:r>
                      <a:endParaRPr lang="en-CA" dirty="0" smtClean="0"/>
                    </a:p>
                    <a:p>
                      <a:pPr marL="0" marR="0" indent="0" algn="ctr" defTabSz="457200" rtl="0" eaLnBrk="1" fontAlgn="auto" latinLnBrk="0" hangingPunct="1">
                        <a:lnSpc>
                          <a:spcPct val="100000"/>
                        </a:lnSpc>
                        <a:spcBef>
                          <a:spcPts val="0"/>
                        </a:spcBef>
                        <a:spcAft>
                          <a:spcPts val="0"/>
                        </a:spcAft>
                        <a:buClrTx/>
                        <a:buSzTx/>
                        <a:buFontTx/>
                        <a:buNone/>
                        <a:tabLst/>
                        <a:defRPr/>
                      </a:pPr>
                      <a:endParaRPr lang="en-CA" dirty="0" smtClean="0"/>
                    </a:p>
                  </a:txBody>
                  <a:tcPr>
                    <a:solidFill>
                      <a:schemeClr val="accent5">
                        <a:lumMod val="40000"/>
                        <a:lumOff val="60000"/>
                      </a:schemeClr>
                    </a:solidFill>
                  </a:tcPr>
                </a:tc>
              </a:tr>
              <a:tr h="68986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dirty="0" smtClean="0"/>
                        <a:t>Engage</a:t>
                      </a:r>
                      <a:r>
                        <a:rPr lang="en-CA" baseline="0" dirty="0" smtClean="0"/>
                        <a:t> hesitant participants in purposeful dialogue about student work</a:t>
                      </a:r>
                      <a:endParaRPr lang="en-CA" dirty="0" smtClean="0"/>
                    </a:p>
                  </a:txBody>
                  <a:tcPr>
                    <a:solidFill>
                      <a:schemeClr val="accent5">
                        <a:lumMod val="40000"/>
                        <a:lumOff val="60000"/>
                      </a:schemeClr>
                    </a:solidFill>
                  </a:tcPr>
                </a:tc>
              </a:tr>
              <a:tr h="46875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dirty="0" smtClean="0"/>
                        <a:t>Purposefully select samples of</a:t>
                      </a:r>
                      <a:r>
                        <a:rPr lang="en-CA" baseline="0" dirty="0" smtClean="0"/>
                        <a:t> student work</a:t>
                      </a:r>
                      <a:endParaRPr lang="en-CA" dirty="0"/>
                    </a:p>
                  </a:txBody>
                  <a:tcPr>
                    <a:solidFill>
                      <a:schemeClr val="accent5">
                        <a:lumMod val="40000"/>
                        <a:lumOff val="60000"/>
                      </a:schemeClr>
                    </a:solidFill>
                  </a:tcPr>
                </a:tc>
              </a:tr>
            </a:tbl>
          </a:graphicData>
        </a:graphic>
      </p:graphicFrame>
      <p:sp>
        <p:nvSpPr>
          <p:cNvPr id="3" name="Rectangle 2"/>
          <p:cNvSpPr/>
          <p:nvPr/>
        </p:nvSpPr>
        <p:spPr>
          <a:xfrm>
            <a:off x="941689" y="1206098"/>
            <a:ext cx="6892119" cy="42308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5" name="Rectangle 4"/>
          <p:cNvSpPr/>
          <p:nvPr/>
        </p:nvSpPr>
        <p:spPr>
          <a:xfrm>
            <a:off x="941688" y="1629178"/>
            <a:ext cx="6892119" cy="65509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6" name="Rectangle 5"/>
          <p:cNvSpPr/>
          <p:nvPr/>
        </p:nvSpPr>
        <p:spPr>
          <a:xfrm>
            <a:off x="941687" y="2284271"/>
            <a:ext cx="6892119" cy="45037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CA" dirty="0" smtClean="0"/>
              <a:t>Why?</a:t>
            </a:r>
            <a:endParaRPr lang="en-CA" dirty="0"/>
          </a:p>
        </p:txBody>
      </p:sp>
      <p:sp>
        <p:nvSpPr>
          <p:cNvPr id="7" name="Rectangle 6"/>
          <p:cNvSpPr/>
          <p:nvPr/>
        </p:nvSpPr>
        <p:spPr>
          <a:xfrm>
            <a:off x="941692" y="3899891"/>
            <a:ext cx="6892119" cy="6414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8" name="Rectangle 7"/>
          <p:cNvSpPr/>
          <p:nvPr/>
        </p:nvSpPr>
        <p:spPr>
          <a:xfrm>
            <a:off x="941691" y="3220873"/>
            <a:ext cx="6892119" cy="6960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
        <p:nvSpPr>
          <p:cNvPr id="9" name="Rectangle 8"/>
          <p:cNvSpPr/>
          <p:nvPr/>
        </p:nvSpPr>
        <p:spPr>
          <a:xfrm>
            <a:off x="941690" y="4541336"/>
            <a:ext cx="6892119" cy="4672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How?</a:t>
            </a:r>
            <a:endParaRPr lang="en-CA" dirty="0"/>
          </a:p>
        </p:txBody>
      </p:sp>
    </p:spTree>
    <p:extLst>
      <p:ext uri="{BB962C8B-B14F-4D97-AF65-F5344CB8AC3E}">
        <p14:creationId xmlns:p14="http://schemas.microsoft.com/office/powerpoint/2010/main" val="264417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Steven Katz</a:t>
            </a:r>
            <a:endParaRPr lang="en-US" dirty="0"/>
          </a:p>
        </p:txBody>
      </p:sp>
      <p:sp>
        <p:nvSpPr>
          <p:cNvPr id="3" name="Content Placeholder 2"/>
          <p:cNvSpPr>
            <a:spLocks noGrp="1"/>
          </p:cNvSpPr>
          <p:nvPr>
            <p:ph idx="1"/>
          </p:nvPr>
        </p:nvSpPr>
        <p:spPr/>
        <p:txBody>
          <a:bodyPr/>
          <a:lstStyle/>
          <a:p>
            <a:pPr>
              <a:buNone/>
            </a:pPr>
            <a:r>
              <a:rPr lang="en-US" smtClean="0">
                <a:hlinkClick r:id="rId3"/>
              </a:rPr>
              <a:t>http://csc538-stevenkatz-from-lsa.blogspot.ca/</a:t>
            </a:r>
            <a:r>
              <a:rPr lang="en-US" smtClean="0"/>
              <a:t> </a:t>
            </a:r>
            <a:endParaRPr lang="en-US" u="sng" dirty="0" smtClean="0"/>
          </a:p>
          <a:p>
            <a:pPr>
              <a:buNone/>
            </a:pPr>
            <a:r>
              <a:rPr lang="en-US" dirty="0" smtClean="0">
                <a:hlinkClick r:id="rId4" action="ppaction://hlinkfile"/>
              </a:rPr>
              <a:t>video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is Permanent Change</a:t>
            </a:r>
            <a:endParaRPr lang="en-US" dirty="0"/>
          </a:p>
        </p:txBody>
      </p:sp>
      <p:sp>
        <p:nvSpPr>
          <p:cNvPr id="3" name="Content Placeholder 2"/>
          <p:cNvSpPr>
            <a:spLocks noGrp="1"/>
          </p:cNvSpPr>
          <p:nvPr>
            <p:ph idx="1"/>
          </p:nvPr>
        </p:nvSpPr>
        <p:spPr/>
        <p:txBody>
          <a:bodyPr/>
          <a:lstStyle/>
          <a:p>
            <a:pPr marL="0" indent="0">
              <a:buNone/>
            </a:pPr>
            <a:r>
              <a:rPr lang="en-US" dirty="0" smtClean="0"/>
              <a:t>How has your learning from this week changed you?</a:t>
            </a:r>
          </a:p>
        </p:txBody>
      </p:sp>
      <p:pic>
        <p:nvPicPr>
          <p:cNvPr id="2050" name="Picture 2" descr="C:\Documents and Settings\robidouxd\Local Settings\Temporary Internet Files\Content.IE5\N892V1YX\MP900422950[1].jpg"/>
          <p:cNvPicPr>
            <a:picLocks noChangeAspect="1" noChangeArrowheads="1"/>
          </p:cNvPicPr>
          <p:nvPr/>
        </p:nvPicPr>
        <p:blipFill>
          <a:blip r:embed="rId3" cstate="print"/>
          <a:srcRect/>
          <a:stretch>
            <a:fillRect/>
          </a:stretch>
        </p:blipFill>
        <p:spPr bwMode="auto">
          <a:xfrm>
            <a:off x="2743200" y="3267470"/>
            <a:ext cx="2934269" cy="2960287"/>
          </a:xfrm>
          <a:prstGeom prst="rect">
            <a:avLst/>
          </a:prstGeom>
          <a:noFill/>
          <a:ln>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lnSpcReduction="10000"/>
          </a:bodyPr>
          <a:lstStyle/>
          <a:p>
            <a:r>
              <a:rPr lang="en-US" dirty="0" smtClean="0"/>
              <a:t>Think about your next steps</a:t>
            </a:r>
          </a:p>
          <a:p>
            <a:endParaRPr lang="en-US" dirty="0" smtClean="0"/>
          </a:p>
          <a:p>
            <a:endParaRPr lang="en-US" dirty="0"/>
          </a:p>
          <a:p>
            <a:endParaRPr lang="en-US" dirty="0" smtClean="0"/>
          </a:p>
          <a:p>
            <a:endParaRPr lang="en-US" dirty="0"/>
          </a:p>
          <a:p>
            <a:pPr>
              <a:buNone/>
            </a:pPr>
            <a:endParaRPr lang="en-US" dirty="0" smtClean="0"/>
          </a:p>
          <a:p>
            <a:r>
              <a:rPr lang="en-US" dirty="0" smtClean="0"/>
              <a:t>What challenges or obstacles will there be for those next steps? </a:t>
            </a:r>
            <a:endParaRPr lang="en-US" dirty="0"/>
          </a:p>
        </p:txBody>
      </p:sp>
      <p:pic>
        <p:nvPicPr>
          <p:cNvPr id="3074" name="Picture 2" descr="C:\Documents and Settings\robidouxd\Local Settings\Temporary Internet Files\Content.IE5\9EVW0JBE\MP900448357[1].jpg"/>
          <p:cNvPicPr>
            <a:picLocks noChangeAspect="1" noChangeArrowheads="1"/>
          </p:cNvPicPr>
          <p:nvPr/>
        </p:nvPicPr>
        <p:blipFill>
          <a:blip r:embed="rId3" cstate="print"/>
          <a:srcRect/>
          <a:stretch>
            <a:fillRect/>
          </a:stretch>
        </p:blipFill>
        <p:spPr bwMode="auto">
          <a:xfrm>
            <a:off x="3795217" y="2227385"/>
            <a:ext cx="1609298" cy="242106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Supports</a:t>
            </a:r>
            <a:endParaRPr lang="en-US" dirty="0"/>
          </a:p>
        </p:txBody>
      </p:sp>
      <p:sp>
        <p:nvSpPr>
          <p:cNvPr id="3" name="Content Placeholder 2"/>
          <p:cNvSpPr>
            <a:spLocks noGrp="1"/>
          </p:cNvSpPr>
          <p:nvPr>
            <p:ph idx="1"/>
          </p:nvPr>
        </p:nvSpPr>
        <p:spPr>
          <a:xfrm>
            <a:off x="600075" y="2005012"/>
            <a:ext cx="8229600" cy="866775"/>
          </a:xfrm>
        </p:spPr>
        <p:txBody>
          <a:bodyPr/>
          <a:lstStyle/>
          <a:p>
            <a:pPr>
              <a:buNone/>
            </a:pPr>
            <a:r>
              <a:rPr lang="en-US" dirty="0" smtClean="0"/>
              <a:t>What kinds of supports do you need from us?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453</TotalTime>
  <Words>1288</Words>
  <Application>Microsoft Office PowerPoint</Application>
  <PresentationFormat>On-screen Show (4:3)</PresentationFormat>
  <Paragraphs>113</Paragraphs>
  <Slides>13</Slides>
  <Notes>9</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Regional Breakout #5</vt:lpstr>
      <vt:lpstr>Goals</vt:lpstr>
      <vt:lpstr>PowerPoint Presentation</vt:lpstr>
      <vt:lpstr>Reviewing Goals</vt:lpstr>
      <vt:lpstr>Zoom Strip</vt:lpstr>
      <vt:lpstr>Steven Katz</vt:lpstr>
      <vt:lpstr>Learning is Permanent Change</vt:lpstr>
      <vt:lpstr>Next Steps</vt:lpstr>
      <vt:lpstr>Supports</vt:lpstr>
      <vt:lpstr>On your way out….</vt:lpstr>
      <vt:lpstr>PowerPoint Presentation</vt:lpstr>
      <vt:lpstr>Zoom Strip</vt:lpstr>
      <vt:lpstr>Zoom Strip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s.yearley</cp:lastModifiedBy>
  <cp:revision>37</cp:revision>
  <dcterms:created xsi:type="dcterms:W3CDTF">2013-02-27T17:46:16Z</dcterms:created>
  <dcterms:modified xsi:type="dcterms:W3CDTF">2013-08-09T15:01:38Z</dcterms:modified>
</cp:coreProperties>
</file>